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3BD380-91CA-4C9A-8028-A1AD836E63B9}">
  <a:tblStyle styleId="{033BD380-91CA-4C9A-8028-A1AD836E63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9962db16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9962db16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9962db16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9962db1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9962db1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9962db1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9962db1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9962db1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9962db16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9962db16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9962db16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9962db16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9962db16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9962db16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9962db1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9962db1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9962db16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9962db16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9962db1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9962db1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9962db1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9962db1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9962db1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9962db1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hyperlink" Target="http://www.linkedin.com/in/shaik-riyaz-76154525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Customer Propensity to Subscribe for a Term Deposit</a:t>
            </a:r>
            <a:endParaRPr sz="5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SHAIK RIYAZ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142475" y="108000"/>
            <a:ext cx="45465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Analyzing Campaign Interactions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89250" y="619975"/>
            <a:ext cx="876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 Duration: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Average call lasts ~4.3 minutes (258 seconds), a powerful predictor of success.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825" y="1004875"/>
            <a:ext cx="6263550" cy="39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64225" y="336350"/>
            <a:ext cx="47205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The Challenge of Class Imbalance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28400" y="928775"/>
            <a:ext cx="41322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Outcome: Who Subscribes?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Core Challenge: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dataset is highly imbalanced.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88.3% of clients did NOT subscribe.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11.7% of clients DID subscribe.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Implication: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imbalance is critical. A naive model could achieve 88.3% accuracy by always predicting "No," but would have zero predictive value. Our approach must account for this.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25" y="435125"/>
            <a:ext cx="387667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164225" y="336350"/>
            <a:ext cx="47205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Correlation Insights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328400" y="928775"/>
            <a:ext cx="41322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Clues: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Correlation Analysis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it is: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correlation matrix reveals linear relationships between numerical variables.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Duration of the last call has the strongest positive correlation with subscribing (0.39). This was the first statistical clue that conversation length is a key indicator of interest.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Correlations: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pdays (days since last contact) and previous (number of previous contacts) also show a positive, albeit weaker, correlation with subscription.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625" y="450200"/>
            <a:ext cx="4378601" cy="4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232250" y="550225"/>
            <a:ext cx="4697700" cy="38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An Automated Workflow for Feature Engineering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Technology: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Scikit-learn Pipeline used to create a robust, repeatable, and error-free workflow.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Feature Preprocessing: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ColumnTransformer used to prepare data for the model: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Numerical Features (age, balance):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Scaled using StandardScaler to normalize ranges and prevent bias.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Categorical Features (job, marital):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Converted to numerical format using OneHotEncoder for model interpretation.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Key Advantage: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This pipeline prevents data leakage and ensures consistency between training and testing.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5"/>
          <p:cNvSpPr txBox="1"/>
          <p:nvPr>
            <p:ph idx="4294967295" type="body"/>
          </p:nvPr>
        </p:nvSpPr>
        <p:spPr>
          <a:xfrm>
            <a:off x="57000" y="55022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how you solve the problem yu identified.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What will be different when the problem is solved (by you)?</a:t>
            </a:r>
            <a:endParaRPr sz="2400"/>
          </a:p>
        </p:txBody>
      </p:sp>
      <p:pic>
        <p:nvPicPr>
          <p:cNvPr descr="Closeup from the side of a hand pushing a knob on an audio mixer" id="163" name="Google Shape;163;p2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0" y="0"/>
            <a:ext cx="4045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201750" y="1689850"/>
            <a:ext cx="3641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the Model: Pipeline &amp; Preprocessing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90250" y="488250"/>
            <a:ext cx="6227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Selection, Training, &amp; Validation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632875" y="1071150"/>
            <a:ext cx="71661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Engine: Random Forest Classifier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Choice: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algorithm selected due to high performance, robustness against overfitting, and ability to provide feature importance scores.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Imbalance: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configured with class_weight='balanced' to automatically give more importance to the minority class (subscribers), directly addressing the core data challenge.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&amp; Validation: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split 80% for training and 20% for testing.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Stratification used to ensure identical 11.7% subscription rate in both sets, critical for valid evaluation.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64225" y="336350"/>
            <a:ext cx="47205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Evaluation: The Results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219650" y="939625"/>
            <a:ext cx="48498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Success: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Model's Performance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Classifier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Performance Metric (ROC AUC Score): 0.92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Indicates excellent ability to distinguish between subscribers and non-subscribers (0.5 is random chance, 1.0 is perfect).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Report: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Exceptional at identifying non-subscribers (91% precision, 99% recall).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Correctly identifies actual subscribers 72% of the time it makes a positive prediction (precision) and finds 28% of all actual subscribers (recall). This trade-off is expected and acceptable given severe class imbalance.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50" y="1548500"/>
            <a:ext cx="3831975" cy="1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100" y="1100825"/>
            <a:ext cx="23050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07725" y="216725"/>
            <a:ext cx="54600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"Why": Feature Importance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98425" y="743925"/>
            <a:ext cx="41322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Truly Drives Subscriptions?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model allows us to see which factors had the most impact on its predictions.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3 Predictors: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Duration (27.2%):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single most dominant feature. Longer, more engaging conversations are the top indicator of client interest.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 (6.6%):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Clients with higher account balances are more likely to subscribe.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(6.2%):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 age is a key demographic factor.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Key Factors: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successful outcome in a previous campaign and the number of days since the last contact (pdays) are also highly influential.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75" y="809050"/>
            <a:ext cx="4476625" cy="37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0250" y="488250"/>
            <a:ext cx="6227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Insights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90250" y="1071150"/>
            <a:ext cx="71661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Translating Data into Business Strategy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1: Engagement over Everything.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Call duration is more predictive than any demographic or financial attribute, suggesting quality of interaction is paramount.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2: Past Success Breeds Future Success.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Clients who responded positively to past campaigns (poutcome_success) are valuable for future targeting.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3: Financial Health Matters.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Clients with higher balances are more likely to invest, a data-backed intuitive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96" name="Google Shape;196;p3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type="title"/>
          </p:nvPr>
        </p:nvSpPr>
        <p:spPr>
          <a:xfrm>
            <a:off x="544625" y="1798600"/>
            <a:ext cx="4439100" cy="10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          Thank You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8" name="Google Shape;198;p30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99" name="Google Shape;199;p3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0"/>
          <p:cNvSpPr txBox="1"/>
          <p:nvPr/>
        </p:nvSpPr>
        <p:spPr>
          <a:xfrm>
            <a:off x="231500" y="3765300"/>
            <a:ext cx="42843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Shaik Riyaz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www.linkedin.com/in/shaik-riyaz-761545251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7939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Times New Roman"/>
                <a:ea typeface="Times New Roman"/>
                <a:cs typeface="Times New Roman"/>
                <a:sym typeface="Times New Roman"/>
              </a:rPr>
              <a:t>Mission statement:</a:t>
            </a:r>
            <a:r>
              <a:rPr b="1" lang="en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Data-Driven Approach to Optimizing Marketing Campaigns</a:t>
            </a:r>
            <a:endParaRPr sz="6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Project Objective and Business Impact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71900" y="1919075"/>
            <a:ext cx="45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Goal: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 robust predictive model to accurately identify bank clients most likely to subscribe to a term deposit.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Impact: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marketing campaign efficiency and ROI by focusing resources on high-propensity leads.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personalized and targeted marketing efforts.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 a deeper, data-driven understanding of customer behavior and motivations.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{033BD380-91CA-4C9A-8028-A1AD836E63B9}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275750" y="433900"/>
            <a:ext cx="4795500" cy="45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Banking campaign data with 45,216 records and 19 features, covering client demographics, financial profiles, and campaign interactions.</a:t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Variable:</a:t>
            </a:r>
            <a:r>
              <a:rPr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'y' - a binary outcome ('yes' or 'no') for term deposit subscription.</a:t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Steps:</a:t>
            </a:r>
            <a:endParaRPr b="1"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Loading &amp; Cleaning:</a:t>
            </a:r>
            <a:r>
              <a:rPr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loaded using pandas extra quotes programmatically stripped from column names.</a:t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Variable Transformation:</a:t>
            </a:r>
            <a:r>
              <a:rPr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'y' variable converted from categorical ('yes'/'no') to numerical (1/0) for modeling.</a:t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Integrity:</a:t>
            </a:r>
            <a:r>
              <a:rPr lang="en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records preserved; coded values (e.g., pdays = -1) handled strategically within the model pipeline.</a:t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57000" y="55022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Show how you solve the problem yu identified.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What will be different when the problem is solved (by you)?</a:t>
            </a:r>
            <a:endParaRPr sz="2400"/>
          </a:p>
        </p:txBody>
      </p:sp>
      <p:pic>
        <p:nvPicPr>
          <p:cNvPr descr="Closeup from the side of a hand pushing a knob on an audio mixer" id="93" name="Google Shape;93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0" y="0"/>
            <a:ext cx="4045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47600" y="1309250"/>
            <a:ext cx="30558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Data &amp; Building a Foundation</a:t>
            </a:r>
            <a:endParaRPr sz="3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53325" y="173225"/>
            <a:ext cx="51522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Who Are Our Clients? (Demographics)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5" y="1543425"/>
            <a:ext cx="4154650" cy="3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153325" y="738825"/>
            <a:ext cx="4154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 base concentrated in the 30-50 age range, with a mean age of ~41 years.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514975" y="754725"/>
            <a:ext cx="46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Type: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Top three professions: Blue-collar (21.5%), Management (20.9%), and Technician (16.8%).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375" y="1538025"/>
            <a:ext cx="4531226" cy="3272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 flipH="1">
            <a:off x="4362575" y="776425"/>
            <a:ext cx="21900" cy="39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07700" y="314600"/>
            <a:ext cx="51522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Who Are Our Clients? (Demographics)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4700" y="836100"/>
            <a:ext cx="56556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Marital &amp; Education Status: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clients are married (60.2%).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clients are 28.3% and 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11.5% are divorced clients 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438" y="1151449"/>
            <a:ext cx="4335575" cy="30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730413" y="4262675"/>
            <a:ext cx="433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half have completed secondary education (51.3%).</a:t>
            </a:r>
            <a:endParaRPr sz="13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25" y="1835100"/>
            <a:ext cx="3362150" cy="315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85975" y="227600"/>
            <a:ext cx="41769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Financial Profile of Clients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85975" y="750500"/>
            <a:ext cx="8569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Loan Status: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Significant portion of clients (55.6%) have a housing loan; only 16.0% have a personal loan.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History: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Client base is financially responsible; overwhelming majority (98.2%) have no credit in default.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1136" r="0" t="0"/>
          <a:stretch/>
        </p:blipFill>
        <p:spPr>
          <a:xfrm>
            <a:off x="252275" y="1671800"/>
            <a:ext cx="8720176" cy="33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85975" y="227600"/>
            <a:ext cx="41769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Financial Profile of Clients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85975" y="750500"/>
            <a:ext cx="856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 Balance: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Average yearly balance is €1,362; median is much lower at €448, indicating right-skewed distribution due to a smaller number of clients with very high balances.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00" y="1365500"/>
            <a:ext cx="6785500" cy="36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142475" y="108000"/>
            <a:ext cx="45465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EDA: Analyzing Campaign Interactions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89250" y="619975"/>
            <a:ext cx="8762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Method: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Most contacts via cellular (64.8%), reflecting modern communication preferences.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Campaign Timing:</a:t>
            </a: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Marketing activity peaks significantly in May, with secondary peaks in July and August, suggesting seasonal campaign pushes.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142475" y="1618975"/>
            <a:ext cx="3622175" cy="31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050" y="1618975"/>
            <a:ext cx="4817100" cy="3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